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2" r:id="rId6"/>
    <p:sldMasterId id="2147483735" r:id="rId7"/>
    <p:sldMasterId id="2147483748" r:id="rId8"/>
    <p:sldMasterId id="2147483760" r:id="rId9"/>
    <p:sldMasterId id="2147483772" r:id="rId10"/>
    <p:sldMasterId id="2147483784" r:id="rId11"/>
    <p:sldMasterId id="2147483797" r:id="rId12"/>
    <p:sldMasterId id="2147483809" r:id="rId13"/>
    <p:sldMasterId id="2147483821" r:id="rId14"/>
  </p:sldMasterIdLst>
  <p:notesMasterIdLst>
    <p:notesMasterId r:id="rId22"/>
  </p:notesMasterIdLst>
  <p:handoutMasterIdLst>
    <p:handoutMasterId r:id="rId23"/>
  </p:handoutMasterIdLst>
  <p:sldIdLst>
    <p:sldId id="446" r:id="rId15"/>
    <p:sldId id="467" r:id="rId16"/>
    <p:sldId id="464" r:id="rId17"/>
    <p:sldId id="466" r:id="rId18"/>
    <p:sldId id="473" r:id="rId19"/>
    <p:sldId id="474" r:id="rId20"/>
    <p:sldId id="477" r:id="rId21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9" autoAdjust="0"/>
    <p:restoredTop sz="92491" autoAdjust="0"/>
  </p:normalViewPr>
  <p:slideViewPr>
    <p:cSldViewPr snapToGrid="0" snapToObjects="1">
      <p:cViewPr varScale="1">
        <p:scale>
          <a:sx n="72" d="100"/>
          <a:sy n="72" d="100"/>
        </p:scale>
        <p:origin x="17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7997" y="4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60318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7997" y="8760318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4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54113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438749"/>
            <a:ext cx="5534660" cy="363170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4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3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9EFD06-B0BC-4C89-881B-42AEC2CD0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AA0D4-A0A4-4F1E-87F4-FFC84D798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A573F-8807-4CC0-9991-0671F74433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4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5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3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1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4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0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869362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09600"/>
            <a:ext cx="891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5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20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1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5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87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4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1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6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3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8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350" b="0" i="1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6" y="6314443"/>
            <a:ext cx="1197467" cy="365125"/>
          </a:xfrm>
        </p:spPr>
        <p:txBody>
          <a:bodyPr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BA083766-4B91-814D-B095-CD901C088ED5}" type="datetimeFigureOut">
              <a:rPr lang="en-US" smtClean="0">
                <a:solidFill>
                  <a:srgbClr val="F5F5F5"/>
                </a:solidFill>
              </a:rPr>
              <a:pPr/>
              <a:t>3/21/2019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5" y="6314443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219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64513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5135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6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6" y="2571725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35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35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7" y="6314442"/>
            <a:ext cx="1197467" cy="365125"/>
          </a:xfrm>
        </p:spPr>
        <p:txBody>
          <a:bodyPr/>
          <a:lstStyle>
            <a:lvl1pPr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3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763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6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14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4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30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35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8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5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02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4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3"/>
            <a:ext cx="4629150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7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1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0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5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2935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4"/>
            <a:ext cx="2861142" cy="365125"/>
          </a:xfr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2"/>
            <a:ext cx="2861142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5607595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6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3DBAE-D4AC-413E-9772-FD0630CDC8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290B0E-8142-4E9C-82AD-578D5B474E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1E7FAB-3306-4064-8F7D-03ADBCBA7E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47D705-7DDB-40F6-949B-F7FBFFEB81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5EE5-803C-44EB-B235-FE6806D5A6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30AD28-1462-4D94-BCCC-87C3B9580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583AD-EC1F-433A-9711-443DB0EC93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E9B62-5665-4DBD-94CD-F3AC7CF318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135E1E-B415-4338-95EE-C6D60A9A0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2D537D-E005-42B8-BA13-3EC3BE947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3E547-E4A5-4FA4-A52F-4D45F2A9A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9321AA-A377-4061-AF50-C5E84330E9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6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AA0AA-FBB7-4037-8538-552AFFE16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0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2332F3-C7A1-4053-BB19-53F02CC7BA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1B7BC9-C400-47F3-B455-B66352431E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9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36E16-5C4F-4213-9748-6C9A2FB1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0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27FE93-FE48-4BD3-9E9C-7472184B1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B1408-4076-4618-AFAD-E1D37A2BA9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D3B5B-C0DB-4E93-BC7E-A8CEAEA16D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8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05A48A-EE8B-474E-8D7D-6E7A00FE24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5784CB-EFDE-44D9-8CEC-1DFAEAF97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1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F5EC09-9645-4A3D-B56F-0BFBADC63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51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3A90DD-A2EE-43A5-B880-645500C3B4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7D18B-E782-45F6-95D5-615C6DAC7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2E4D0-C4B3-43D4-BA3B-3FD775A8A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EB3A05-A673-4CE1-BA53-F128A23D8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13EB5-7791-4819-A134-2A86E09F3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844E3-E90D-43E0-AD87-CA6A5E9CC8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620DA-C532-4CA4-AC2D-975E4BFE6C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E3CA7-11B8-4118-B3F8-C34786C38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595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28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159449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788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3/21/2019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53DC-AD11-4CC4-AFE4-C5A866BDE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EC01-3EE1-4290-89D6-91489E367E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DE51-86A4-44D9-BF50-3667D73DB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0"/>
            <a:ext cx="838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900" y="2257425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(West Manor Elementary)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15" y="92450"/>
            <a:ext cx="871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West Manor FY18 Strategic Plan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793" y="1729988"/>
            <a:ext cx="4840941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716" y="76243"/>
            <a:ext cx="81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FY18 Funding Rationale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23595"/>
              </p:ext>
            </p:extLst>
          </p:nvPr>
        </p:nvGraphicFramePr>
        <p:xfrm>
          <a:off x="994298" y="1189610"/>
          <a:ext cx="7723574" cy="504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787"/>
                <a:gridCol w="3861787"/>
              </a:tblGrid>
              <a:tr h="825623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FY’ 18 Funded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Priority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Improve percent of students achieving at proficient level on Milestones assessment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Prepare</a:t>
                      </a:r>
                      <a:r>
                        <a:rPr lang="en-US" baseline="0" dirty="0" smtClean="0"/>
                        <a:t> our students for the next level of education</a:t>
                      </a:r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Implement International Baccalaureate program model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 rigor and ensure our students think globally</a:t>
                      </a:r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Ensure teachers are proficient with the districts eight instructional practices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will provide solid instruction daily surpassing district expectations</a:t>
                      </a:r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Ensure a welcoming parent friendly environment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parent involvement to strengthen the partnership between school and home</a:t>
                      </a:r>
                      <a:endParaRPr lang="en-US" dirty="0"/>
                    </a:p>
                  </a:txBody>
                  <a:tcPr/>
                </a:tc>
              </a:tr>
              <a:tr h="8256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726" y="76243"/>
            <a:ext cx="832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Description of Strategy Categories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786" y="1078326"/>
            <a:ext cx="80856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Priorities</a:t>
            </a:r>
            <a:r>
              <a:rPr lang="en-US" sz="3000" dirty="0" smtClean="0">
                <a:latin typeface="Calibri" panose="020F0502020204030204" pitchFamily="34" charset="0"/>
              </a:rPr>
              <a:t> – FY18 funding </a:t>
            </a:r>
            <a:r>
              <a:rPr lang="en-US" sz="2800" dirty="0" smtClean="0">
                <a:latin typeface="Calibri" panose="020F0502020204030204" pitchFamily="34" charset="0"/>
              </a:rPr>
              <a:t>priorities from the school’s 3-5 year strategic plan.</a:t>
            </a:r>
          </a:p>
          <a:p>
            <a:pPr marL="742950" indent="-742950">
              <a:buFont typeface="+mj-lt"/>
              <a:buAutoNum type="arabicPeriod"/>
            </a:pPr>
            <a:endParaRPr lang="en-US" sz="1500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Strategies </a:t>
            </a:r>
            <a:r>
              <a:rPr lang="en-US" sz="3000" dirty="0">
                <a:latin typeface="Calibri" panose="020F0502020204030204" pitchFamily="34" charset="0"/>
              </a:rPr>
              <a:t>–</a:t>
            </a:r>
            <a:r>
              <a:rPr lang="en-US" sz="3000" dirty="0" smtClean="0"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Lays out specific objectives for schools improvement</a:t>
            </a:r>
          </a:p>
          <a:p>
            <a:pPr marL="742950" indent="-742950">
              <a:buFont typeface="+mj-lt"/>
              <a:buAutoNum type="arabicPeriod"/>
            </a:pPr>
            <a:endParaRPr lang="en-US" sz="1500" b="1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Request</a:t>
            </a:r>
            <a:r>
              <a:rPr lang="en-US" sz="3000" dirty="0" smtClean="0">
                <a:latin typeface="Calibri" panose="020F0502020204030204" pitchFamily="34" charset="0"/>
              </a:rPr>
              <a:t> – </a:t>
            </a:r>
            <a:r>
              <a:rPr lang="en-US" sz="2800" dirty="0" smtClean="0">
                <a:latin typeface="Calibri" panose="020F0502020204030204" pitchFamily="34" charset="0"/>
              </a:rPr>
              <a:t>“The Ask”.  What needs to be funded in order to support the strategy?  </a:t>
            </a:r>
          </a:p>
          <a:p>
            <a:pPr marL="742950" indent="-742950">
              <a:buFont typeface="+mj-lt"/>
              <a:buAutoNum type="arabicPeriod"/>
            </a:pPr>
            <a:endParaRPr lang="en-US" sz="1500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000" b="1" dirty="0" smtClean="0">
                <a:latin typeface="Calibri" panose="020F0502020204030204" pitchFamily="34" charset="0"/>
              </a:rPr>
              <a:t>Funding Source </a:t>
            </a:r>
            <a:r>
              <a:rPr lang="en-US" sz="3000" dirty="0">
                <a:latin typeface="Calibri" panose="020F0502020204030204" pitchFamily="34" charset="0"/>
              </a:rPr>
              <a:t>–  </a:t>
            </a:r>
            <a:r>
              <a:rPr lang="en-US" sz="2800" dirty="0" smtClean="0">
                <a:latin typeface="Calibri" panose="020F0502020204030204" pitchFamily="34" charset="0"/>
              </a:rPr>
              <a:t>What source of funds will finance the request (i.e. general, cluster, signature, Title I) 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13931" y="2259673"/>
          <a:ext cx="7886700" cy="306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289"/>
                <a:gridCol w="5930411"/>
              </a:tblGrid>
              <a:tr h="22666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Strategic</a:t>
                      </a:r>
                      <a:r>
                        <a:rPr lang="en-US" sz="800" baseline="0" dirty="0" smtClean="0"/>
                        <a:t> Plan Categories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District</a:t>
                      </a:r>
                      <a:r>
                        <a:rPr lang="en-US" sz="800" baseline="0" dirty="0" smtClean="0"/>
                        <a:t> Descriptions of Categories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</a:t>
                      </a:r>
                      <a:r>
                        <a:rPr lang="en-US" sz="800" baseline="0" dirty="0" smtClean="0"/>
                        <a:t> Program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students will be well-rounded individuals who possess the necessary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academic skills and knowledge and are excited about learning.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Talent</a:t>
                      </a:r>
                      <a:r>
                        <a:rPr lang="en-US" sz="800" baseline="0" dirty="0" smtClean="0"/>
                        <a:t> Management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retain an energized and inspired team of employees who are capable of advancing ever-increasing levels of achievement for students of all backgrounds.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Systems</a:t>
                      </a:r>
                      <a:r>
                        <a:rPr lang="en-US" sz="800" baseline="0" dirty="0" smtClean="0"/>
                        <a:t> &amp; Resources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improve efficiency (productivity, cost, etc.) while also making decisions (including resource allocations) that are grounded in a strategic academic direction and data.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Culture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will build trust with the community, and we will have engaged stakeholders</a:t>
                      </a:r>
                    </a:p>
                    <a:p>
                      <a:r>
                        <a:rPr lang="en-US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(employees, students, parents, community members, partners, etc.)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are invested in the mission and vision and who support the creation of student-centered learning communities.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3931" y="1161916"/>
            <a:ext cx="7886700" cy="596891"/>
          </a:xfrm>
        </p:spPr>
        <p:txBody>
          <a:bodyPr/>
          <a:lstStyle/>
          <a:p>
            <a:pPr algn="ctr"/>
            <a:r>
              <a:rPr lang="en-US" dirty="0" smtClean="0"/>
              <a:t>Focus Area Descriptors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5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1294" y="1389268"/>
            <a:ext cx="6304619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3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13291"/>
              </p:ext>
            </p:extLst>
          </p:nvPr>
        </p:nvGraphicFramePr>
        <p:xfrm>
          <a:off x="1594885" y="1558389"/>
          <a:ext cx="6391028" cy="791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520"/>
                <a:gridCol w="1189513"/>
                <a:gridCol w="1189513"/>
                <a:gridCol w="1095606"/>
                <a:gridCol w="923438"/>
                <a:gridCol w="923438"/>
              </a:tblGrid>
              <a:tr h="4785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Focus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Strategies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Requests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Funding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Sources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Amount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068937">
                <a:tc>
                  <a:txBody>
                    <a:bodyPr/>
                    <a:lstStyle/>
                    <a:p>
                      <a:pPr algn="l"/>
                      <a:r>
                        <a:rPr lang="en-US" sz="800" b="0" i="0" dirty="0" smtClean="0">
                          <a:solidFill>
                            <a:schemeClr val="tx2"/>
                          </a:solidFill>
                        </a:rPr>
                        <a:t>Improve percent of students achieving at proficient level on Milestones assessment</a:t>
                      </a:r>
                    </a:p>
                    <a:p>
                      <a:pPr algn="l"/>
                      <a:endParaRPr lang="en-US" sz="800" b="0" i="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Academics</a:t>
                      </a:r>
                    </a:p>
                    <a:p>
                      <a:pPr marL="0" algn="ctr" defTabSz="685800" rtl="0" eaLnBrk="1" latinLnBrk="0" hangingPunct="1"/>
                      <a:endParaRPr lang="en-US" sz="8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Provide remediation and acceleration as indicated by data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Ensure district curriculum is followed through unit plans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Implement Early literacy Plan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Implement a common instructional framework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Implement a literacy model based on best practices</a:t>
                      </a:r>
                    </a:p>
                    <a:p>
                      <a:pPr marL="0" algn="l" defTabSz="685800" rtl="0" eaLnBrk="1" latinLnBrk="0" hangingPunct="1"/>
                      <a:endParaRPr lang="en-US" sz="8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Purchase staff to allow for class size below district average and meet APS Standards of Service for Elementary Schools</a:t>
                      </a:r>
                    </a:p>
                    <a:p>
                      <a:pPr marL="0" algn="l" defTabSz="685800" rtl="0" eaLnBrk="1" latinLnBrk="0" hangingPunct="1"/>
                      <a:endParaRPr lang="en-US" sz="8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General funds</a:t>
                      </a:r>
                    </a:p>
                    <a:p>
                      <a:pPr marL="0" algn="l" defTabSz="685800" rtl="0" eaLnBrk="1" latinLnBrk="0" hangingPunct="1"/>
                      <a:endParaRPr lang="en-US" sz="8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2,953,996</a:t>
                      </a:r>
                    </a:p>
                    <a:p>
                      <a:pPr marL="0" algn="l" defTabSz="685800" rtl="0" eaLnBrk="1" latinLnBrk="0" hangingPunct="1"/>
                      <a:endParaRPr lang="en-US" sz="8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159772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Implement International Baccalaureate program model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Academics</a:t>
                      </a:r>
                    </a:p>
                    <a:p>
                      <a:r>
                        <a:rPr lang="en-US" sz="800" dirty="0" smtClean="0"/>
                        <a:t>Talent Management</a:t>
                      </a:r>
                    </a:p>
                    <a:p>
                      <a:r>
                        <a:rPr lang="en-US" sz="800" dirty="0" smtClean="0"/>
                        <a:t>Systems and Resources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Implement integrated, project- and problem-based learning projects</a:t>
                      </a:r>
                    </a:p>
                    <a:p>
                      <a:r>
                        <a:rPr lang="en-US" sz="800" dirty="0" smtClean="0"/>
                        <a:t> Implement rigorous and real-world interdisciplinary projects and units</a:t>
                      </a:r>
                    </a:p>
                    <a:p>
                      <a:r>
                        <a:rPr lang="en-US" sz="800" dirty="0" smtClean="0"/>
                        <a:t> Integrate technology throughout the curriculum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Hire</a:t>
                      </a:r>
                      <a:r>
                        <a:rPr lang="en-US" sz="800" baseline="0" dirty="0" smtClean="0"/>
                        <a:t> IB Coordinator</a:t>
                      </a:r>
                    </a:p>
                    <a:p>
                      <a:r>
                        <a:rPr lang="en-US" sz="800" dirty="0" smtClean="0"/>
                        <a:t>Begin International Baccalaureate training for teachers</a:t>
                      </a:r>
                    </a:p>
                    <a:p>
                      <a:r>
                        <a:rPr lang="en-US" sz="800" dirty="0" smtClean="0"/>
                        <a:t> Begin International Baccalaureate unit planning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Signature Funds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246,534.10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12650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Increase the number of students meeting and exceeding yearly growth targets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Academic</a:t>
                      </a:r>
                    </a:p>
                    <a:p>
                      <a:r>
                        <a:rPr lang="en-US" sz="800" dirty="0" smtClean="0"/>
                        <a:t>Talent Management</a:t>
                      </a:r>
                    </a:p>
                    <a:p>
                      <a:r>
                        <a:rPr lang="en-US" sz="800" dirty="0" smtClean="0"/>
                        <a:t>Systems and Resources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Integrate</a:t>
                      </a:r>
                      <a:r>
                        <a:rPr lang="en-US" sz="800" baseline="0" dirty="0" smtClean="0"/>
                        <a:t> technology throughout the school</a:t>
                      </a:r>
                    </a:p>
                    <a:p>
                      <a:r>
                        <a:rPr lang="en-US" sz="800" baseline="0" dirty="0" smtClean="0"/>
                        <a:t>Provide resources for daily instruction</a:t>
                      </a:r>
                    </a:p>
                    <a:p>
                      <a:r>
                        <a:rPr lang="en-US" sz="800" baseline="0" dirty="0" smtClean="0"/>
                        <a:t>Provide Extended day tutorials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Provide Instructional Coach</a:t>
                      </a:r>
                    </a:p>
                    <a:p>
                      <a:r>
                        <a:rPr lang="en-US" sz="800" dirty="0" smtClean="0"/>
                        <a:t>Provide Student Support Team Coach</a:t>
                      </a:r>
                    </a:p>
                    <a:p>
                      <a:r>
                        <a:rPr lang="en-US" sz="800" dirty="0" smtClean="0"/>
                        <a:t>Provide</a:t>
                      </a:r>
                      <a:r>
                        <a:rPr lang="en-US" sz="800" baseline="0" dirty="0" smtClean="0"/>
                        <a:t> tutors for extended day program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Title One</a:t>
                      </a:r>
                    </a:p>
                    <a:p>
                      <a:r>
                        <a:rPr lang="en-US" sz="800" dirty="0" smtClean="0"/>
                        <a:t>General Funds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167,455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479916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Ensure a welcoming parent friendly environment </a:t>
                      </a:r>
                    </a:p>
                    <a:p>
                      <a:r>
                        <a:rPr lang="en-US" sz="800" dirty="0" smtClean="0"/>
                        <a:t>Increase parent participation in school functions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Culture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Improve communication with parents through Parent Liaison</a:t>
                      </a:r>
                    </a:p>
                    <a:p>
                      <a:r>
                        <a:rPr lang="en-US" sz="800" dirty="0" smtClean="0"/>
                        <a:t>Increase PTA membership</a:t>
                      </a:r>
                    </a:p>
                    <a:p>
                      <a:r>
                        <a:rPr lang="en-US" sz="800" dirty="0" smtClean="0"/>
                        <a:t>Implement Positive Behavior Intervention Supports and Social Emotional Learning</a:t>
                      </a:r>
                    </a:p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Provide a Parent Liaison</a:t>
                      </a:r>
                    </a:p>
                    <a:p>
                      <a:r>
                        <a:rPr lang="en-US" sz="800" dirty="0" smtClean="0"/>
                        <a:t>Provide Social Emotional Learning Coordinator, Social Worker, Nurse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Title One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30,000</a:t>
                      </a:r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8406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8406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8406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8406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8406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  <a:tr h="18406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0686" y="928753"/>
            <a:ext cx="567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FY18 Strategic Plan Break-out</a:t>
            </a:r>
          </a:p>
        </p:txBody>
      </p:sp>
    </p:spTree>
    <p:extLst>
      <p:ext uri="{BB962C8B-B14F-4D97-AF65-F5344CB8AC3E}">
        <p14:creationId xmlns:p14="http://schemas.microsoft.com/office/powerpoint/2010/main" val="29201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042" y="2466748"/>
            <a:ext cx="832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Discussion of Budget Summary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4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9213</TotalTime>
  <Words>540</Words>
  <Application>Microsoft Office PowerPoint</Application>
  <PresentationFormat>On-screen Show (4:3)</PresentationFormat>
  <Paragraphs>95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Century Schoolbook</vt:lpstr>
      <vt:lpstr>Corbel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7_Custom Design</vt:lpstr>
      <vt:lpstr>8_Custom Design</vt:lpstr>
      <vt:lpstr>9_Custom Design</vt:lpstr>
      <vt:lpstr>10_Custom Design</vt:lpstr>
      <vt:lpstr>11_Custom Design</vt:lpstr>
      <vt:lpstr>Headlines</vt:lpstr>
      <vt:lpstr>1_Headlines</vt:lpstr>
      <vt:lpstr>PowerPoint Presentation</vt:lpstr>
      <vt:lpstr>PowerPoint Presentation</vt:lpstr>
      <vt:lpstr>PowerPoint Presentation</vt:lpstr>
      <vt:lpstr>PowerPoint Presentation</vt:lpstr>
      <vt:lpstr>Focus Area Descriptors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Lawrence, Mariel</cp:lastModifiedBy>
  <cp:revision>277</cp:revision>
  <cp:lastPrinted>2017-01-17T13:41:18Z</cp:lastPrinted>
  <dcterms:created xsi:type="dcterms:W3CDTF">2014-12-15T21:46:52Z</dcterms:created>
  <dcterms:modified xsi:type="dcterms:W3CDTF">2019-03-21T12:50:02Z</dcterms:modified>
</cp:coreProperties>
</file>